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5143500" type="screen16x9"/>
  <p:notesSz cx="6858000" cy="9144000"/>
  <p:embeddedFontLst>
    <p:embeddedFont>
      <p:font typeface="Lora" pitchFamily="2" charset="77"/>
      <p:regular r:id="rId31"/>
      <p:bold r:id="rId32"/>
      <p:italic r:id="rId33"/>
      <p:boldItalic r:id="rId34"/>
    </p:embeddedFont>
    <p:embeddedFont>
      <p:font typeface="Quattrocento Sans" panose="020B0502050000020003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>
      <p:cViewPr varScale="1">
        <p:scale>
          <a:sx n="143" d="100"/>
          <a:sy n="143" d="100"/>
        </p:scale>
        <p:origin x="76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b795b483f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b795b483f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ritika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b780d758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b780d758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zakiya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b7c1c3ce9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b7c1c3ce9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zakiya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b7c1c3ce9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b7c1c3ce9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zakiya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b7c1c3ce9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6b7c1c3ce9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b7c1c3ce9_2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b7c1c3ce9_2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b795b483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b795b483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ritika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b795b483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6b795b483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ritika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b780d758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6b780d758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zakiya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57afe6fa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57afe6fa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zakiya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b795b483f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b795b483f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57afe6fa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57afe6fa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zakiya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b795b483f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6b795b483f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zakiya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b795b483f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b795b483f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zakiya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57afe6fa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757afe6fad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nebai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57afe6fa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57afe6fa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nebai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b795b483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b795b483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nebai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b7c1c3ce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b7c1c3ce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nebai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6b7c1c3ce9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6b7c1c3ce9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nebai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6b795b483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6b795b483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57a39ee3c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57a39ee3c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57a39ee3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57a39ee3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57a39ee3c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57a39ee3c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57a39ee3c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57a39ee3c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57a39ee3c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57a39ee3c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ritika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b780d758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b780d758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ritika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b780d758f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b780d758f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ritika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25" y="2003900"/>
            <a:ext cx="519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rgbClr val="FF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2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  <a:highlight>
                  <a:srgbClr val="FF6060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  <a:highlight>
                  <a:srgbClr val="FFCD00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  <a:highlight>
                  <a:srgbClr val="FFCD00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  <a:highlight>
                  <a:srgbClr val="FFCD00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  <a:highlight>
                  <a:srgbClr val="FFCD00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  <a:highlight>
                  <a:srgbClr val="FFCD00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  <a:highlight>
                  <a:srgbClr val="FFCD00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  <a:highlight>
                  <a:srgbClr val="FFCD00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  <a:highlight>
                  <a:srgbClr val="FFCD00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rgbClr val="FF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5"/>
            <a:ext cx="414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4252850" y="2569250"/>
            <a:ext cx="4897200" cy="2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Clr>
                <a:srgbClr val="FF6060"/>
              </a:buClr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rgbClr val="FF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29;p5"/>
          <p:cNvSpPr/>
          <p:nvPr/>
        </p:nvSpPr>
        <p:spPr>
          <a:xfrm>
            <a:off x="783875" y="983775"/>
            <a:ext cx="280800" cy="290700"/>
          </a:xfrm>
          <a:prstGeom prst="ellipse">
            <a:avLst/>
          </a:prstGeom>
          <a:solidFill>
            <a:srgbClr val="FF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023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Lora"/>
              <a:buNone/>
              <a:defRPr sz="36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606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2" name="Google Shape;32;p5"/>
          <p:cNvCxnSpPr/>
          <p:nvPr/>
        </p:nvCxnSpPr>
        <p:spPr>
          <a:xfrm>
            <a:off x="3407700" y="1126425"/>
            <a:ext cx="5736600" cy="5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3455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F6060"/>
              </a:buClr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F6060"/>
              </a:buClr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8" name="Google Shape;38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6"/>
          <p:cNvSpPr/>
          <p:nvPr/>
        </p:nvSpPr>
        <p:spPr>
          <a:xfrm>
            <a:off x="817475" y="974223"/>
            <a:ext cx="314400" cy="315000"/>
          </a:xfrm>
          <a:prstGeom prst="ellipse">
            <a:avLst/>
          </a:prstGeom>
          <a:solidFill>
            <a:srgbClr val="FF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6"/>
          <p:cNvCxnSpPr/>
          <p:nvPr/>
        </p:nvCxnSpPr>
        <p:spPr>
          <a:xfrm rot="10800000" flipH="1">
            <a:off x="3644350" y="1131700"/>
            <a:ext cx="5499600" cy="4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364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7716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rgbClr val="FF6060"/>
              </a:buClr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5" name="Google Shape;45;p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Google Shape;46;p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7"/>
          <p:cNvCxnSpPr/>
          <p:nvPr/>
        </p:nvCxnSpPr>
        <p:spPr>
          <a:xfrm rot="10800000" flipH="1">
            <a:off x="4970950" y="1131700"/>
            <a:ext cx="4173000" cy="93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2"/>
          </p:nvPr>
        </p:nvSpPr>
        <p:spPr>
          <a:xfrm>
            <a:off x="3367275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rgbClr val="FF6060"/>
              </a:buClr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3"/>
          </p:nvPr>
        </p:nvSpPr>
        <p:spPr>
          <a:xfrm>
            <a:off x="596290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rgbClr val="FF6060"/>
              </a:buClr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4241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3" name="Google Shape;53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" name="Google Shape;55;p8"/>
          <p:cNvCxnSpPr/>
          <p:nvPr/>
        </p:nvCxnSpPr>
        <p:spPr>
          <a:xfrm rot="10800000" flipH="1">
            <a:off x="3833675" y="1131875"/>
            <a:ext cx="5310300" cy="13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9" name="Google Shape;59;p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rgbClr val="FF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Google Shape;64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rgbClr val="FF6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>
            <a:off x="996625" y="2003900"/>
            <a:ext cx="519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voting</a:t>
            </a:r>
            <a:endParaRPr sz="4800"/>
          </a:p>
        </p:txBody>
      </p:sp>
      <p:sp>
        <p:nvSpPr>
          <p:cNvPr id="77" name="Google Shape;77;p13"/>
          <p:cNvSpPr txBox="1"/>
          <p:nvPr/>
        </p:nvSpPr>
        <p:spPr>
          <a:xfrm>
            <a:off x="2887100" y="2736100"/>
            <a:ext cx="4166400" cy="5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78" name="Google Shape;78;p13"/>
          <p:cNvGrpSpPr/>
          <p:nvPr/>
        </p:nvGrpSpPr>
        <p:grpSpPr>
          <a:xfrm>
            <a:off x="1170129" y="3526574"/>
            <a:ext cx="464230" cy="337537"/>
            <a:chOff x="5216456" y="3725484"/>
            <a:chExt cx="356196" cy="265631"/>
          </a:xfrm>
        </p:grpSpPr>
        <p:sp>
          <p:nvSpPr>
            <p:cNvPr id="79" name="Google Shape;79;p13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81" name="Google Shape;81;p13"/>
          <p:cNvSpPr txBox="1"/>
          <p:nvPr/>
        </p:nvSpPr>
        <p:spPr>
          <a:xfrm>
            <a:off x="5562700" y="4121925"/>
            <a:ext cx="3038100" cy="7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cassandra moe, nebai hernandez, </a:t>
            </a:r>
            <a:b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ritika iyer, zakiya sheikh.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1415049" y="914725"/>
            <a:ext cx="7728951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FF"/>
                </a:highlight>
              </a:rPr>
              <a:t>surveys: </a:t>
            </a:r>
            <a:r>
              <a:rPr lang="en" sz="3200" dirty="0">
                <a:highlight>
                  <a:srgbClr val="FFFFFF"/>
                </a:highlight>
              </a:rPr>
              <a:t>information touch points</a:t>
            </a:r>
            <a:endParaRPr sz="3200" dirty="0">
              <a:highlight>
                <a:srgbClr val="FFFFFF"/>
              </a:highlight>
            </a:endParaRPr>
          </a:p>
        </p:txBody>
      </p:sp>
      <p:sp>
        <p:nvSpPr>
          <p:cNvPr id="141" name="Google Shape;141;p22"/>
          <p:cNvSpPr txBox="1">
            <a:spLocks noGrp="1"/>
          </p:cNvSpPr>
          <p:nvPr>
            <p:ph type="body" idx="1"/>
          </p:nvPr>
        </p:nvSpPr>
        <p:spPr>
          <a:xfrm>
            <a:off x="771652" y="1444888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en"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solidFill>
                  <a:schemeClr val="tx1"/>
                </a:solidFill>
              </a:rPr>
              <a:t>university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2"/>
          </p:nvPr>
        </p:nvSpPr>
        <p:spPr>
          <a:xfrm>
            <a:off x="3402835" y="1489708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9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9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9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9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900" dirty="0">
              <a:solidFill>
                <a:schemeClr val="tx1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lang="en" sz="1900" dirty="0">
              <a:solidFill>
                <a:schemeClr val="tx1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chemeClr val="tx1"/>
                </a:solidFill>
              </a:rPr>
              <a:t>word of mouth</a:t>
            </a:r>
            <a:endParaRPr sz="1900" dirty="0">
              <a:solidFill>
                <a:schemeClr val="tx1"/>
              </a:solidFill>
            </a:endParaRPr>
          </a:p>
        </p:txBody>
      </p:sp>
      <p:sp>
        <p:nvSpPr>
          <p:cNvPr id="143" name="Google Shape;143;p22"/>
          <p:cNvSpPr txBox="1">
            <a:spLocks noGrp="1"/>
          </p:cNvSpPr>
          <p:nvPr>
            <p:ph type="body" idx="3"/>
          </p:nvPr>
        </p:nvSpPr>
        <p:spPr>
          <a:xfrm>
            <a:off x="5962877" y="164210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tx1"/>
                </a:solidFill>
              </a:rPr>
              <a:t>social media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814" y="1651075"/>
            <a:ext cx="2069676" cy="208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2885" y="1592109"/>
            <a:ext cx="2073900" cy="214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5039" y="1651075"/>
            <a:ext cx="2069676" cy="20842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1E211E-601F-FA4D-A7B5-0A9E19D7CAED}"/>
              </a:ext>
            </a:extLst>
          </p:cNvPr>
          <p:cNvSpPr txBox="1"/>
          <p:nvPr/>
        </p:nvSpPr>
        <p:spPr>
          <a:xfrm>
            <a:off x="771651" y="4618240"/>
            <a:ext cx="4293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000" dirty="0">
                <a:solidFill>
                  <a:schemeClr val="tx1"/>
                </a:solidFill>
              </a:rPr>
              <a:t>word percentage based on number of respondents who agreed they received election information from the respective source</a:t>
            </a:r>
            <a:endParaRPr lang="en-US" sz="1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364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experience map</a:t>
            </a:r>
            <a:endParaRPr/>
          </a:p>
        </p:txBody>
      </p:sp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2200" y="1514800"/>
            <a:ext cx="5119588" cy="342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364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1: Register</a:t>
            </a:r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body" idx="3"/>
          </p:nvPr>
        </p:nvSpPr>
        <p:spPr>
          <a:xfrm>
            <a:off x="5921875" y="3373350"/>
            <a:ext cx="2334000" cy="7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Lack of clear/concise info</a:t>
            </a:r>
            <a:endParaRPr/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927" y="1627800"/>
            <a:ext cx="2845673" cy="3122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Google Shape;160;p24"/>
          <p:cNvCxnSpPr/>
          <p:nvPr/>
        </p:nvCxnSpPr>
        <p:spPr>
          <a:xfrm flipH="1">
            <a:off x="3747075" y="3746400"/>
            <a:ext cx="2052900" cy="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1" name="Google Shape;161;p24"/>
          <p:cNvSpPr txBox="1"/>
          <p:nvPr/>
        </p:nvSpPr>
        <p:spPr>
          <a:xfrm>
            <a:off x="3304875" y="2222625"/>
            <a:ext cx="16059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Go online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" name="Google Shape;162;p24"/>
          <p:cNvSpPr txBox="1"/>
          <p:nvPr/>
        </p:nvSpPr>
        <p:spPr>
          <a:xfrm>
            <a:off x="814575" y="4119450"/>
            <a:ext cx="16059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Research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" name="Google Shape;163;p24"/>
          <p:cNvSpPr txBox="1"/>
          <p:nvPr/>
        </p:nvSpPr>
        <p:spPr>
          <a:xfrm>
            <a:off x="3397975" y="4119450"/>
            <a:ext cx="16059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State government website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364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2: Research</a:t>
            </a:r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body" idx="3"/>
          </p:nvPr>
        </p:nvSpPr>
        <p:spPr>
          <a:xfrm>
            <a:off x="4183134" y="2407772"/>
            <a:ext cx="4021767" cy="9047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“Who is running in my local elections?”</a:t>
            </a:r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650" y="1472063"/>
            <a:ext cx="3030484" cy="3480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5"/>
          <p:cNvSpPr txBox="1"/>
          <p:nvPr/>
        </p:nvSpPr>
        <p:spPr>
          <a:xfrm>
            <a:off x="679075" y="2571750"/>
            <a:ext cx="1640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Word of mouth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3879234" y="3369450"/>
            <a:ext cx="1640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Research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475984" y="4220825"/>
            <a:ext cx="1640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Town halls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" name="Google Shape;169;p25">
            <a:extLst>
              <a:ext uri="{FF2B5EF4-FFF2-40B4-BE49-F238E27FC236}">
                <a16:creationId xmlns:a16="http://schemas.microsoft.com/office/drawing/2014/main" id="{CD337E40-BF5D-E546-9071-C6C69D304CE5}"/>
              </a:ext>
            </a:extLst>
          </p:cNvPr>
          <p:cNvSpPr txBox="1">
            <a:spLocks/>
          </p:cNvSpPr>
          <p:nvPr/>
        </p:nvSpPr>
        <p:spPr>
          <a:xfrm>
            <a:off x="5851397" y="3107378"/>
            <a:ext cx="2886942" cy="5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6060"/>
              </a:buClr>
              <a:buSzPts val="1800"/>
              <a:buFont typeface="Quattrocento Sans"/>
              <a:buChar char="◉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06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r">
              <a:buFont typeface="Quattrocento Sans"/>
              <a:buNone/>
            </a:pPr>
            <a:r>
              <a:rPr lang="en" dirty="0"/>
              <a:t>“Who should </a:t>
            </a:r>
            <a:r>
              <a:rPr lang="en-US" dirty="0"/>
              <a:t>I vote for</a:t>
            </a:r>
            <a:r>
              <a:rPr lang="en" dirty="0"/>
              <a:t>?”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57288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3: Request Ballot</a:t>
            </a:r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body" idx="3"/>
          </p:nvPr>
        </p:nvSpPr>
        <p:spPr>
          <a:xfrm>
            <a:off x="6208375" y="3003200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“I’m not aware of absentee ballots, actually.”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	</a:t>
            </a:r>
            <a:r>
              <a:rPr lang="en" sz="1400" i="1" dirty="0"/>
              <a:t>- Shreya, 18</a:t>
            </a:r>
            <a:endParaRPr sz="1400" i="1" dirty="0"/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075" y="1693975"/>
            <a:ext cx="2756825" cy="303657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6"/>
          <p:cNvSpPr txBox="1"/>
          <p:nvPr/>
        </p:nvSpPr>
        <p:spPr>
          <a:xfrm>
            <a:off x="349100" y="2909225"/>
            <a:ext cx="1640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State gov’t website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2" name="Google Shape;182;p26"/>
          <p:cNvSpPr txBox="1"/>
          <p:nvPr/>
        </p:nvSpPr>
        <p:spPr>
          <a:xfrm>
            <a:off x="2618275" y="4177650"/>
            <a:ext cx="238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Provide ID and fill out form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3" name="Google Shape;183;p26"/>
          <p:cNvSpPr txBox="1">
            <a:spLocks noGrp="1"/>
          </p:cNvSpPr>
          <p:nvPr>
            <p:ph type="body" idx="3"/>
          </p:nvPr>
        </p:nvSpPr>
        <p:spPr>
          <a:xfrm>
            <a:off x="4318450" y="1541575"/>
            <a:ext cx="2334000" cy="7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Lack of clear/concise info</a:t>
            </a:r>
            <a:endParaRPr sz="1600"/>
          </a:p>
        </p:txBody>
      </p:sp>
      <p:cxnSp>
        <p:nvCxnSpPr>
          <p:cNvPr id="184" name="Google Shape;184;p26"/>
          <p:cNvCxnSpPr/>
          <p:nvPr/>
        </p:nvCxnSpPr>
        <p:spPr>
          <a:xfrm flipH="1">
            <a:off x="2143650" y="1914625"/>
            <a:ext cx="2052900" cy="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75675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4: Submit Ballot and Vote</a:t>
            </a:r>
            <a:endParaRPr/>
          </a:p>
        </p:txBody>
      </p:sp>
      <p:sp>
        <p:nvSpPr>
          <p:cNvPr id="191" name="Google Shape;191;p27"/>
          <p:cNvSpPr txBox="1">
            <a:spLocks noGrp="1"/>
          </p:cNvSpPr>
          <p:nvPr>
            <p:ph type="body" idx="3"/>
          </p:nvPr>
        </p:nvSpPr>
        <p:spPr>
          <a:xfrm>
            <a:off x="5567250" y="2337600"/>
            <a:ext cx="2334000" cy="19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“[Submitting a ballot] is an inconvenience. If it was more convenient I would.”</a:t>
            </a:r>
            <a:endParaRPr dirty="0"/>
          </a:p>
          <a:p>
            <a:pPr marL="114300" lvl="0" indent="0" algn="r" rtl="0"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1400" i="1" dirty="0">
                <a:solidFill>
                  <a:schemeClr val="tx1"/>
                </a:solidFill>
              </a:rPr>
              <a:t>-Veronica, 23</a:t>
            </a:r>
            <a:endParaRPr sz="1400" i="1" dirty="0">
              <a:solidFill>
                <a:schemeClr val="tx1"/>
              </a:solidFill>
            </a:endParaRPr>
          </a:p>
        </p:txBody>
      </p:sp>
      <p:pic>
        <p:nvPicPr>
          <p:cNvPr id="192" name="Google Shape;1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500" y="1609963"/>
            <a:ext cx="3217608" cy="3204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3" name="Google Shape;193;p27"/>
          <p:cNvCxnSpPr/>
          <p:nvPr/>
        </p:nvCxnSpPr>
        <p:spPr>
          <a:xfrm rot="10800000">
            <a:off x="3940575" y="2718175"/>
            <a:ext cx="119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>
            <a:spLocks noGrp="1"/>
          </p:cNvSpPr>
          <p:nvPr>
            <p:ph type="ctrTitle"/>
          </p:nvPr>
        </p:nvSpPr>
        <p:spPr>
          <a:xfrm>
            <a:off x="1977850" y="2137975"/>
            <a:ext cx="46731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usability testing #1</a:t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>
            <a:spLocks noGrp="1"/>
          </p:cNvSpPr>
          <p:nvPr>
            <p:ph type="title"/>
          </p:nvPr>
        </p:nvSpPr>
        <p:spPr>
          <a:xfrm>
            <a:off x="1462525" y="922675"/>
            <a:ext cx="4364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surveys</a:t>
            </a:r>
            <a:endParaRPr/>
          </a:p>
        </p:txBody>
      </p:sp>
      <p:sp>
        <p:nvSpPr>
          <p:cNvPr id="205" name="Google Shape;205;p29"/>
          <p:cNvSpPr txBox="1">
            <a:spLocks noGrp="1"/>
          </p:cNvSpPr>
          <p:nvPr>
            <p:ph type="body" idx="1"/>
          </p:nvPr>
        </p:nvSpPr>
        <p:spPr>
          <a:xfrm>
            <a:off x="7716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dirty="0">
                <a:solidFill>
                  <a:schemeClr val="dk1"/>
                </a:solidFill>
              </a:rPr>
              <a:t>hierarchy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relevancy</a:t>
            </a:r>
            <a:r>
              <a:rPr lang="en" dirty="0">
                <a:solidFill>
                  <a:srgbClr val="FF6060"/>
                </a:solidFill>
              </a:rPr>
              <a:t> </a:t>
            </a:r>
            <a:endParaRPr dirty="0">
              <a:solidFill>
                <a:srgbClr val="FF6060"/>
              </a:solidFill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dirty="0">
                <a:solidFill>
                  <a:schemeClr val="dk1"/>
                </a:solidFill>
              </a:rPr>
              <a:t>simplicity</a:t>
            </a:r>
            <a:endParaRPr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06" name="Google Shape;20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1300" y="103438"/>
            <a:ext cx="3448050" cy="48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</a:t>
            </a:r>
            <a:r>
              <a:rPr lang="en" dirty="0" err="1"/>
              <a:t>ur</a:t>
            </a:r>
            <a:r>
              <a:rPr lang="en" dirty="0"/>
              <a:t> intervention</a:t>
            </a:r>
            <a:endParaRPr dirty="0"/>
          </a:p>
        </p:txBody>
      </p:sp>
      <p:sp>
        <p:nvSpPr>
          <p:cNvPr id="212" name="Google Shape;212;p30"/>
          <p:cNvSpPr txBox="1">
            <a:spLocks noGrp="1"/>
          </p:cNvSpPr>
          <p:nvPr>
            <p:ph type="ctrTitle"/>
          </p:nvPr>
        </p:nvSpPr>
        <p:spPr>
          <a:xfrm>
            <a:off x="2022225" y="1693525"/>
            <a:ext cx="414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>
            <a:spLocks noGrp="1"/>
          </p:cNvSpPr>
          <p:nvPr>
            <p:ph type="body" idx="1"/>
          </p:nvPr>
        </p:nvSpPr>
        <p:spPr>
          <a:xfrm>
            <a:off x="7716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CF9"/>
                </a:solidFill>
                <a:highlight>
                  <a:srgbClr val="FF6060"/>
                </a:highlight>
              </a:rPr>
              <a:t>physical intervention</a:t>
            </a:r>
            <a:endParaRPr>
              <a:solidFill>
                <a:srgbClr val="FFFCF9"/>
              </a:solidFill>
              <a:highlight>
                <a:srgbClr val="FF606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/>
              <a:t>booths on campus</a:t>
            </a:r>
            <a:endParaRPr sz="17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FFFCF9"/>
              </a:solidFill>
              <a:highlight>
                <a:srgbClr val="FF6060"/>
              </a:highlight>
            </a:endParaRPr>
          </a:p>
        </p:txBody>
      </p:sp>
      <p:sp>
        <p:nvSpPr>
          <p:cNvPr id="218" name="Google Shape;218;p31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364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our solutions</a:t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219" name="Google Shape;219;p31"/>
          <p:cNvSpPr txBox="1">
            <a:spLocks noGrp="1"/>
          </p:cNvSpPr>
          <p:nvPr>
            <p:ph type="body" idx="2"/>
          </p:nvPr>
        </p:nvSpPr>
        <p:spPr>
          <a:xfrm>
            <a:off x="60383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highlight>
                  <a:srgbClr val="FF6060"/>
                </a:highlight>
              </a:rPr>
              <a:t>online intervention</a:t>
            </a:r>
            <a:endParaRPr dirty="0">
              <a:solidFill>
                <a:srgbClr val="FFFFFF"/>
              </a:solidFill>
              <a:highlight>
                <a:srgbClr val="FF606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periodic emails </a:t>
            </a:r>
            <a:endParaRPr dirty="0">
              <a:solidFill>
                <a:srgbClr val="FFFFFF"/>
              </a:solidFill>
              <a:highlight>
                <a:srgbClr val="FF6060"/>
              </a:highlight>
            </a:endParaRPr>
          </a:p>
        </p:txBody>
      </p:sp>
      <p:sp>
        <p:nvSpPr>
          <p:cNvPr id="220" name="Google Shape;220;p31"/>
          <p:cNvSpPr txBox="1">
            <a:spLocks noGrp="1"/>
          </p:cNvSpPr>
          <p:nvPr>
            <p:ph type="body" idx="3"/>
          </p:nvPr>
        </p:nvSpPr>
        <p:spPr>
          <a:xfrm>
            <a:off x="340500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highlight>
                  <a:srgbClr val="FF6060"/>
                </a:highlight>
              </a:rPr>
              <a:t>design intervention</a:t>
            </a:r>
            <a:endParaRPr dirty="0">
              <a:solidFill>
                <a:srgbClr val="FFFFFF"/>
              </a:solidFill>
              <a:highlight>
                <a:srgbClr val="FF606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infographics, stickers</a:t>
            </a:r>
            <a:endParaRPr dirty="0">
              <a:solidFill>
                <a:srgbClr val="FFFFFF"/>
              </a:solidFill>
              <a:highlight>
                <a:srgbClr val="FF606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2022225" y="1693525"/>
            <a:ext cx="414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61641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physical intervention</a:t>
            </a:r>
            <a:endParaRPr>
              <a:highlight>
                <a:srgbClr val="FFFFFF"/>
              </a:highlight>
            </a:endParaRPr>
          </a:p>
        </p:txBody>
      </p:sp>
      <p:pic>
        <p:nvPicPr>
          <p:cNvPr id="226" name="Google Shape;226;p32"/>
          <p:cNvPicPr preferRelativeResize="0"/>
          <p:nvPr/>
        </p:nvPicPr>
        <p:blipFill rotWithShape="1">
          <a:blip r:embed="rId3">
            <a:alphaModFix/>
          </a:blip>
          <a:srcRect t="7347"/>
          <a:stretch/>
        </p:blipFill>
        <p:spPr>
          <a:xfrm>
            <a:off x="4148550" y="1560650"/>
            <a:ext cx="4640552" cy="322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5350" y="1689074"/>
            <a:ext cx="2540299" cy="2872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32"/>
          <p:cNvCxnSpPr/>
          <p:nvPr/>
        </p:nvCxnSpPr>
        <p:spPr>
          <a:xfrm rot="10800000">
            <a:off x="3607275" y="3444475"/>
            <a:ext cx="1466400" cy="5586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3"/>
          <p:cNvPicPr preferRelativeResize="0"/>
          <p:nvPr/>
        </p:nvPicPr>
        <p:blipFill rotWithShape="1">
          <a:blip r:embed="rId3">
            <a:alphaModFix/>
          </a:blip>
          <a:srcRect t="7347"/>
          <a:stretch/>
        </p:blipFill>
        <p:spPr>
          <a:xfrm>
            <a:off x="1190363" y="221750"/>
            <a:ext cx="6763263" cy="4699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5838" y="152400"/>
            <a:ext cx="4732313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4"/>
          <p:cNvSpPr/>
          <p:nvPr/>
        </p:nvSpPr>
        <p:spPr>
          <a:xfrm>
            <a:off x="2519825" y="3862425"/>
            <a:ext cx="346500" cy="33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606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4"/>
          <p:cNvSpPr/>
          <p:nvPr/>
        </p:nvSpPr>
        <p:spPr>
          <a:xfrm>
            <a:off x="4572000" y="318175"/>
            <a:ext cx="346500" cy="33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606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023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online intervention</a:t>
            </a:r>
            <a:endParaRPr>
              <a:highlight>
                <a:srgbClr val="FFFFFF"/>
              </a:highlight>
            </a:endParaRPr>
          </a:p>
        </p:txBody>
      </p:sp>
      <p:pic>
        <p:nvPicPr>
          <p:cNvPr id="246" name="Google Shape;246;p35"/>
          <p:cNvPicPr preferRelativeResize="0"/>
          <p:nvPr/>
        </p:nvPicPr>
        <p:blipFill rotWithShape="1">
          <a:blip r:embed="rId3">
            <a:alphaModFix/>
          </a:blip>
          <a:srcRect b="3827"/>
          <a:stretch/>
        </p:blipFill>
        <p:spPr>
          <a:xfrm>
            <a:off x="1538200" y="1663075"/>
            <a:ext cx="6205448" cy="33471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5"/>
          <p:cNvSpPr/>
          <p:nvPr/>
        </p:nvSpPr>
        <p:spPr>
          <a:xfrm>
            <a:off x="1607900" y="2046925"/>
            <a:ext cx="248700" cy="2577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5"/>
          <p:cNvSpPr/>
          <p:nvPr/>
        </p:nvSpPr>
        <p:spPr>
          <a:xfrm>
            <a:off x="1780400" y="2079700"/>
            <a:ext cx="621900" cy="12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NEUVoters</a:t>
            </a:r>
            <a:endParaRPr sz="600"/>
          </a:p>
        </p:txBody>
      </p:sp>
      <p:pic>
        <p:nvPicPr>
          <p:cNvPr id="249" name="Google Shape;24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025" y="1663075"/>
            <a:ext cx="346449" cy="34644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50" name="Google Shape;250;p35"/>
          <p:cNvSpPr/>
          <p:nvPr/>
        </p:nvSpPr>
        <p:spPr>
          <a:xfrm>
            <a:off x="6481075" y="2039500"/>
            <a:ext cx="499800" cy="20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023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design intervention</a:t>
            </a:r>
            <a:endParaRPr>
              <a:highlight>
                <a:srgbClr val="FFFFFF"/>
              </a:highlight>
            </a:endParaRPr>
          </a:p>
        </p:txBody>
      </p:sp>
      <p:pic>
        <p:nvPicPr>
          <p:cNvPr id="256" name="Google Shape;25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700" y="1727200"/>
            <a:ext cx="7912102" cy="326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9000" y="1790700"/>
            <a:ext cx="1062553" cy="86359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6"/>
          <p:cNvSpPr txBox="1"/>
          <p:nvPr/>
        </p:nvSpPr>
        <p:spPr>
          <a:xfrm>
            <a:off x="3403600" y="2959100"/>
            <a:ext cx="24003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Quattrocento Sans"/>
                <a:ea typeface="Quattrocento Sans"/>
                <a:cs typeface="Quattrocento Sans"/>
                <a:sym typeface="Quattrocento Sans"/>
              </a:rPr>
              <a:t>Your Local Mail-in-Address Here</a:t>
            </a:r>
            <a:endParaRPr sz="11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0075" y="158100"/>
            <a:ext cx="2417377" cy="1964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0950" y="2381250"/>
            <a:ext cx="2507923" cy="203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825" y="2345550"/>
            <a:ext cx="2595777" cy="2109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06600" y="158100"/>
            <a:ext cx="2417377" cy="1964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90525" y="2381238"/>
            <a:ext cx="2507923" cy="2038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8"/>
          <p:cNvPicPr preferRelativeResize="0"/>
          <p:nvPr/>
        </p:nvPicPr>
        <p:blipFill rotWithShape="1">
          <a:blip r:embed="rId3">
            <a:alphaModFix/>
          </a:blip>
          <a:srcRect l="4510" t="8471" r="8578" b="5172"/>
          <a:stretch/>
        </p:blipFill>
        <p:spPr>
          <a:xfrm>
            <a:off x="4833893" y="331069"/>
            <a:ext cx="3431657" cy="4481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8"/>
          <p:cNvPicPr preferRelativeResize="0"/>
          <p:nvPr/>
        </p:nvPicPr>
        <p:blipFill rotWithShape="1">
          <a:blip r:embed="rId4">
            <a:alphaModFix/>
          </a:blip>
          <a:srcRect l="4217" t="8409" r="8469" b="5070"/>
          <a:stretch/>
        </p:blipFill>
        <p:spPr>
          <a:xfrm>
            <a:off x="878450" y="337135"/>
            <a:ext cx="3431657" cy="446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39"/>
          <p:cNvPicPr preferRelativeResize="0"/>
          <p:nvPr/>
        </p:nvPicPr>
        <p:blipFill rotWithShape="1">
          <a:blip r:embed="rId3">
            <a:alphaModFix/>
          </a:blip>
          <a:srcRect l="7714" t="15004" r="12756" b="15304"/>
          <a:stretch/>
        </p:blipFill>
        <p:spPr>
          <a:xfrm>
            <a:off x="4528288" y="1514650"/>
            <a:ext cx="2412625" cy="211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9762" y="1514650"/>
            <a:ext cx="2114250" cy="211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48716" y="1365438"/>
            <a:ext cx="2412625" cy="241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09737" y="1458713"/>
            <a:ext cx="2114250" cy="211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0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thank you!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023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problem </a:t>
            </a:r>
            <a:r>
              <a:rPr lang="en" sz="3600">
                <a:highlight>
                  <a:srgbClr val="FFFFFF"/>
                </a:highlight>
              </a:rPr>
              <a:t>statement</a:t>
            </a:r>
            <a:endParaRPr sz="3600">
              <a:highlight>
                <a:srgbClr val="FFFFFF"/>
              </a:highlight>
            </a:endParaRPr>
          </a:p>
        </p:txBody>
      </p:sp>
      <p:sp>
        <p:nvSpPr>
          <p:cNvPr id="92" name="Google Shape;92;p15"/>
          <p:cNvSpPr txBox="1">
            <a:spLocks noGrp="1"/>
          </p:cNvSpPr>
          <p:nvPr>
            <p:ph type="body" idx="1"/>
          </p:nvPr>
        </p:nvSpPr>
        <p:spPr>
          <a:xfrm>
            <a:off x="1381250" y="18450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there is </a:t>
            </a:r>
            <a:r>
              <a:rPr lang="en" sz="2200" b="1">
                <a:solidFill>
                  <a:srgbClr val="FF6060"/>
                </a:solidFill>
              </a:rPr>
              <a:t>low voter turnout</a:t>
            </a:r>
            <a:r>
              <a:rPr lang="en" sz="2200"/>
              <a:t> among young people (ages 18-24) in the United States in local and state elections, as many students attend out-of-state universities and are </a:t>
            </a:r>
            <a:r>
              <a:rPr lang="en" sz="2200" b="1">
                <a:solidFill>
                  <a:srgbClr val="FF6060"/>
                </a:solidFill>
              </a:rPr>
              <a:t>unaware</a:t>
            </a:r>
            <a:r>
              <a:rPr lang="en" sz="2200"/>
              <a:t> of the absentee ballot process.</a:t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competitive analysis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8" name="Google Shape;98;p16"/>
          <p:cNvSpPr txBox="1">
            <a:spLocks noGrp="1"/>
          </p:cNvSpPr>
          <p:nvPr>
            <p:ph type="ctrTitle"/>
          </p:nvPr>
        </p:nvSpPr>
        <p:spPr>
          <a:xfrm>
            <a:off x="2022225" y="1693525"/>
            <a:ext cx="414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/>
        </p:nvSpPr>
        <p:spPr>
          <a:xfrm>
            <a:off x="1217025" y="1978625"/>
            <a:ext cx="16257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Quattrocento Sans"/>
                <a:ea typeface="Quattrocento Sans"/>
                <a:cs typeface="Quattrocento Sans"/>
                <a:sym typeface="Quattrocento Sans"/>
              </a:rPr>
              <a:t>Belgium</a:t>
            </a:r>
            <a:endParaRPr sz="24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4965050" y="1978625"/>
            <a:ext cx="16257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Quattrocento Sans"/>
                <a:ea typeface="Quattrocento Sans"/>
                <a:cs typeface="Quattrocento Sans"/>
                <a:sym typeface="Quattrocento Sans"/>
              </a:rPr>
              <a:t>Sweden</a:t>
            </a:r>
            <a:endParaRPr sz="24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1217025" y="2460700"/>
            <a:ext cx="2176500" cy="25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attrocento Sans"/>
              <a:buChar char="●"/>
            </a:pPr>
            <a:r>
              <a:rPr lang="en">
                <a:solidFill>
                  <a:srgbClr val="FF6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Same-Day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Elections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4965050" y="2460700"/>
            <a:ext cx="2176500" cy="25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attrocento Sans"/>
              <a:buChar char="●"/>
            </a:pPr>
            <a:r>
              <a:rPr lang="en">
                <a:solidFill>
                  <a:srgbClr val="FF6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Generous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Voting Regulations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/>
        </p:nvSpPr>
        <p:spPr>
          <a:xfrm>
            <a:off x="1237550" y="1851750"/>
            <a:ext cx="16257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Quattrocento Sans"/>
                <a:ea typeface="Quattrocento Sans"/>
                <a:cs typeface="Quattrocento Sans"/>
                <a:sym typeface="Quattrocento Sans"/>
              </a:rPr>
              <a:t>Canada</a:t>
            </a:r>
            <a:endParaRPr sz="24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5030375" y="1851750"/>
            <a:ext cx="23856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Quattrocento Sans"/>
                <a:ea typeface="Quattrocento Sans"/>
                <a:cs typeface="Quattrocento Sans"/>
                <a:sym typeface="Quattrocento Sans"/>
              </a:rPr>
              <a:t>United States</a:t>
            </a:r>
            <a:endParaRPr sz="24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1217025" y="2389650"/>
            <a:ext cx="2123100" cy="25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attrocento Sans"/>
              <a:buChar char="●"/>
            </a:pPr>
            <a:r>
              <a:rPr lang="en">
                <a:solidFill>
                  <a:srgbClr val="FF6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Student-oriented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 campaigns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4" name="Google Shape;114;p18"/>
          <p:cNvSpPr txBox="1"/>
          <p:nvPr/>
        </p:nvSpPr>
        <p:spPr>
          <a:xfrm>
            <a:off x="4965050" y="2389650"/>
            <a:ext cx="2123100" cy="25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attrocento Sans"/>
              <a:buChar char="●"/>
            </a:pPr>
            <a:r>
              <a:rPr lang="en">
                <a:solidFill>
                  <a:srgbClr val="FF6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Automatic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Voter Registration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surveys + interviews</a:t>
            </a:r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ctrTitle"/>
          </p:nvPr>
        </p:nvSpPr>
        <p:spPr>
          <a:xfrm>
            <a:off x="2022225" y="1693525"/>
            <a:ext cx="414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3455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surveys</a:t>
            </a:r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1040592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br>
              <a:rPr lang="en" sz="1800" dirty="0"/>
            </a:br>
            <a:br>
              <a:rPr lang="en" sz="1800" dirty="0"/>
            </a:br>
            <a:br>
              <a:rPr lang="en" sz="1800" dirty="0"/>
            </a:br>
            <a:br>
              <a:rPr lang="en" sz="1800" dirty="0"/>
            </a:br>
            <a:br>
              <a:rPr lang="en" sz="1800" dirty="0"/>
            </a:br>
            <a:br>
              <a:rPr lang="en" sz="1800" dirty="0"/>
            </a:br>
            <a:br>
              <a:rPr lang="en" sz="1800" dirty="0"/>
            </a:br>
            <a:r>
              <a:rPr lang="en" sz="1800" dirty="0"/>
              <a:t>80% registered</a:t>
            </a:r>
            <a:br>
              <a:rPr lang="en" sz="1800" dirty="0"/>
            </a:br>
            <a:r>
              <a:rPr lang="en" sz="1800" dirty="0"/>
              <a:t>20% unregistered</a:t>
            </a:r>
            <a:endParaRPr sz="1800" dirty="0"/>
          </a:p>
        </p:txBody>
      </p:sp>
      <p:sp>
        <p:nvSpPr>
          <p:cNvPr id="127" name="Google Shape;127;p20"/>
          <p:cNvSpPr txBox="1">
            <a:spLocks noGrp="1"/>
          </p:cNvSpPr>
          <p:nvPr>
            <p:ph type="body" idx="2"/>
          </p:nvPr>
        </p:nvSpPr>
        <p:spPr>
          <a:xfrm>
            <a:off x="4986022" y="1954774"/>
            <a:ext cx="3425400" cy="26126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“I registered </a:t>
            </a:r>
            <a:r>
              <a:rPr lang="en" dirty="0">
                <a:solidFill>
                  <a:srgbClr val="FF6060"/>
                </a:solidFill>
              </a:rPr>
              <a:t>as soon as I could</a:t>
            </a:r>
            <a:r>
              <a:rPr lang="en" dirty="0"/>
              <a:t>. My friends’ and teachers’ constant </a:t>
            </a:r>
            <a:r>
              <a:rPr lang="en" dirty="0">
                <a:solidFill>
                  <a:srgbClr val="FF6060"/>
                </a:solidFill>
              </a:rPr>
              <a:t>harassment </a:t>
            </a:r>
            <a:r>
              <a:rPr lang="en" dirty="0"/>
              <a:t>was </a:t>
            </a: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motivation to register.”</a:t>
            </a:r>
            <a:endParaRPr dirty="0">
              <a:solidFill>
                <a:schemeClr val="dk1"/>
              </a:solidFill>
            </a:endParaRPr>
          </a:p>
          <a:p>
            <a:pPr marL="457200" lvl="0" indent="0" algn="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i="1" dirty="0">
                <a:solidFill>
                  <a:schemeClr val="dk1"/>
                </a:solidFill>
              </a:rPr>
              <a:t>- Anonymous Interviewee</a:t>
            </a:r>
            <a:endParaRPr sz="1400" dirty="0"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392" y="1618700"/>
            <a:ext cx="2425571" cy="238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>
            <a:spLocks noGrp="1"/>
          </p:cNvSpPr>
          <p:nvPr>
            <p:ph type="body" idx="1"/>
          </p:nvPr>
        </p:nvSpPr>
        <p:spPr>
          <a:xfrm>
            <a:off x="870262" y="1618700"/>
            <a:ext cx="3101103" cy="18775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“No, I have not yet registered. I </a:t>
            </a:r>
            <a:r>
              <a:rPr lang="en" sz="1600" dirty="0">
                <a:solidFill>
                  <a:srgbClr val="FF6060"/>
                </a:solidFill>
              </a:rPr>
              <a:t>keep forgetting</a:t>
            </a:r>
            <a:r>
              <a:rPr lang="en" sz="1600" dirty="0">
                <a:solidFill>
                  <a:schemeClr val="dk1"/>
                </a:solidFill>
              </a:rPr>
              <a:t> to do it since it is pretty </a:t>
            </a:r>
            <a:r>
              <a:rPr lang="en" sz="1600" dirty="0">
                <a:solidFill>
                  <a:srgbClr val="FF6060"/>
                </a:solidFill>
              </a:rPr>
              <a:t>inconvenient </a:t>
            </a:r>
            <a:r>
              <a:rPr lang="en" sz="1600" dirty="0">
                <a:solidFill>
                  <a:schemeClr val="dk1"/>
                </a:solidFill>
              </a:rPr>
              <a:t>to register on my own but I know that eventually, I have to.”</a:t>
            </a:r>
            <a:endParaRPr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 dirty="0">
                <a:solidFill>
                  <a:schemeClr val="dk1"/>
                </a:solidFill>
              </a:rPr>
              <a:t>- Lauren, 18, Massachusetts</a:t>
            </a:r>
            <a:endParaRPr sz="1200" i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21"/>
          <p:cNvSpPr txBox="1">
            <a:spLocks noGrp="1"/>
          </p:cNvSpPr>
          <p:nvPr>
            <p:ph type="body" idx="2"/>
          </p:nvPr>
        </p:nvSpPr>
        <p:spPr>
          <a:xfrm>
            <a:off x="3928238" y="3496235"/>
            <a:ext cx="4345500" cy="14382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dk1"/>
                </a:solidFill>
              </a:rPr>
              <a:t>31.3% of unregistered students </a:t>
            </a:r>
            <a:r>
              <a:rPr lang="en" sz="2800" dirty="0">
                <a:solidFill>
                  <a:srgbClr val="FF6060"/>
                </a:solidFill>
              </a:rPr>
              <a:t>forgot </a:t>
            </a:r>
            <a:r>
              <a:rPr lang="en" sz="2800" dirty="0">
                <a:solidFill>
                  <a:schemeClr val="dk1"/>
                </a:solidFill>
              </a:rPr>
              <a:t>to register</a:t>
            </a:r>
            <a:endParaRPr sz="2800" dirty="0"/>
          </a:p>
        </p:txBody>
      </p:sp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1381250" y="922675"/>
            <a:ext cx="43455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FF6060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369</Words>
  <Application>Microsoft Macintosh PowerPoint</Application>
  <PresentationFormat>On-screen Show (16:9)</PresentationFormat>
  <Paragraphs>115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Quattrocento Sans</vt:lpstr>
      <vt:lpstr>Arial</vt:lpstr>
      <vt:lpstr>Lora</vt:lpstr>
      <vt:lpstr>Viola template</vt:lpstr>
      <vt:lpstr>voting</vt:lpstr>
      <vt:lpstr>problem</vt:lpstr>
      <vt:lpstr>problem statement</vt:lpstr>
      <vt:lpstr>research</vt:lpstr>
      <vt:lpstr>PowerPoint Presentation</vt:lpstr>
      <vt:lpstr>PowerPoint Presentation</vt:lpstr>
      <vt:lpstr>research</vt:lpstr>
      <vt:lpstr>surveys</vt:lpstr>
      <vt:lpstr>surveys</vt:lpstr>
      <vt:lpstr>surveys: information touch points</vt:lpstr>
      <vt:lpstr>experience map</vt:lpstr>
      <vt:lpstr>Step 1: Register</vt:lpstr>
      <vt:lpstr>Step 2: Research</vt:lpstr>
      <vt:lpstr>Step 3: Request Ballot</vt:lpstr>
      <vt:lpstr>Step 4: Submit Ballot and Vote</vt:lpstr>
      <vt:lpstr>usability testing #1</vt:lpstr>
      <vt:lpstr>online surveys</vt:lpstr>
      <vt:lpstr>solution</vt:lpstr>
      <vt:lpstr>our solutions</vt:lpstr>
      <vt:lpstr>physical intervention</vt:lpstr>
      <vt:lpstr>PowerPoint Presentation</vt:lpstr>
      <vt:lpstr>PowerPoint Presentation</vt:lpstr>
      <vt:lpstr>online intervention</vt:lpstr>
      <vt:lpstr>design intervention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voting</dc:title>
  <cp:lastModifiedBy>Microsoft Office User</cp:lastModifiedBy>
  <cp:revision>9</cp:revision>
  <dcterms:modified xsi:type="dcterms:W3CDTF">2020-07-03T02:46:45Z</dcterms:modified>
</cp:coreProperties>
</file>